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8"/>
  </p:notesMasterIdLst>
  <p:sldIdLst>
    <p:sldId id="256" r:id="rId2"/>
    <p:sldId id="259" r:id="rId3"/>
    <p:sldId id="408" r:id="rId4"/>
    <p:sldId id="409" r:id="rId5"/>
    <p:sldId id="410" r:id="rId6"/>
    <p:sldId id="430" r:id="rId7"/>
    <p:sldId id="411" r:id="rId8"/>
    <p:sldId id="412" r:id="rId9"/>
    <p:sldId id="428" r:id="rId10"/>
    <p:sldId id="413" r:id="rId11"/>
    <p:sldId id="414" r:id="rId12"/>
    <p:sldId id="424" r:id="rId13"/>
    <p:sldId id="425" r:id="rId14"/>
    <p:sldId id="429" r:id="rId15"/>
    <p:sldId id="421" r:id="rId16"/>
    <p:sldId id="431" r:id="rId17"/>
    <p:sldId id="432" r:id="rId18"/>
    <p:sldId id="426" r:id="rId19"/>
    <p:sldId id="427" r:id="rId20"/>
    <p:sldId id="415" r:id="rId21"/>
    <p:sldId id="418" r:id="rId22"/>
    <p:sldId id="419" r:id="rId23"/>
    <p:sldId id="404" r:id="rId24"/>
    <p:sldId id="422" r:id="rId25"/>
    <p:sldId id="332" r:id="rId26"/>
    <p:sldId id="334" r:id="rId27"/>
    <p:sldId id="335" r:id="rId28"/>
    <p:sldId id="399" r:id="rId29"/>
    <p:sldId id="402" r:id="rId30"/>
    <p:sldId id="366" r:id="rId31"/>
    <p:sldId id="367" r:id="rId32"/>
    <p:sldId id="368" r:id="rId33"/>
    <p:sldId id="369" r:id="rId34"/>
    <p:sldId id="374" r:id="rId35"/>
    <p:sldId id="373" r:id="rId36"/>
    <p:sldId id="375" r:id="rId37"/>
    <p:sldId id="372" r:id="rId38"/>
    <p:sldId id="400" r:id="rId39"/>
    <p:sldId id="328" r:id="rId40"/>
    <p:sldId id="395" r:id="rId41"/>
    <p:sldId id="396" r:id="rId42"/>
    <p:sldId id="397" r:id="rId43"/>
    <p:sldId id="398" r:id="rId44"/>
    <p:sldId id="401" r:id="rId45"/>
    <p:sldId id="423" r:id="rId46"/>
    <p:sldId id="4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  <a:srgbClr val="FF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02" autoAdjust="0"/>
    <p:restoredTop sz="94660"/>
  </p:normalViewPr>
  <p:slideViewPr>
    <p:cSldViewPr snapToGrid="0">
      <p:cViewPr>
        <p:scale>
          <a:sx n="107" d="100"/>
          <a:sy n="107" d="100"/>
        </p:scale>
        <p:origin x="-2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7D83-D401-9A49-861D-A02E2788C764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AFEF-5B50-AD45-8E89-F62EC993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2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0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5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0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0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FC0A6-C05F-7243-B6A2-7907C8B06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str1%20%3D%20%22abcd%22%0Astr2%20%3D%20str1%0Astr1%20%3D%20str1%2B%22e%22%0A%0Alst1%20%3D%20%5B11,%2012,%2013,%2014,%2015,%2016,%2027%5D%0Alst2%20%3D%20lst1%0Alst1%5B-1%5D%20%3D%2018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aps106alia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visualize.html#code=lst1%20%3D%20%5B11,%2012,%2013,%2014,%2015,%2016,%2027%5D%0Alst2%20%3D%20lst1%0Alst1%5B-1%5D%20%3D%2017%0A%0Alst3%20%3D%20list%28lst1%29%0Alst4%20%3D%20lst1%5B%3A%5D&amp;cumulative=false&amp;curInstr=0&amp;heapPrimitives=false&amp;mode=display&amp;origin=opt-frontend.js&amp;py=3&amp;rawInputLstJSON=%5B%5D&amp;textReferences=fal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bldrkshx7mcz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hyperlink" Target="https://www.menti.com/bl6ghq8f59mk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5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5.1.1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4E846-36D9-2C44-4A2B-21A0FAC2E570}"/>
              </a:ext>
            </a:extLst>
          </p:cNvPr>
          <p:cNvSpPr txBox="1"/>
          <p:nvPr/>
        </p:nvSpPr>
        <p:spPr>
          <a:xfrm>
            <a:off x="6382564" y="4361688"/>
            <a:ext cx="5597493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Upcoming:</a:t>
            </a:r>
          </a:p>
          <a:p>
            <a:pPr algn="ctr"/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Reflection 5 released Friday @ 11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5 released today @ 1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Lab 4 due this Friday @ 12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PRA (Lab) on Friday @ 2PM this 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0B46B-F781-6A34-0F72-F5791E046E89}"/>
              </a:ext>
            </a:extLst>
          </p:cNvPr>
          <p:cNvSpPr txBox="1"/>
          <p:nvPr/>
        </p:nvSpPr>
        <p:spPr>
          <a:xfrm>
            <a:off x="335947" y="4361688"/>
            <a:ext cx="5788535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b="1" dirty="0"/>
              <a:t>While waiting for class to start:</a:t>
            </a:r>
          </a:p>
          <a:p>
            <a:pPr algn="ctr"/>
            <a:endParaRPr lang="en-CA" dirty="0"/>
          </a:p>
          <a:p>
            <a:r>
              <a:rPr lang="en-CA" dirty="0"/>
              <a:t>Download and open the </a:t>
            </a:r>
            <a:r>
              <a:rPr lang="en-CA" dirty="0" err="1"/>
              <a:t>Jupyter</a:t>
            </a:r>
            <a:r>
              <a:rPr lang="en-CA" dirty="0"/>
              <a:t> Notebook (.</a:t>
            </a:r>
            <a:r>
              <a:rPr lang="en-CA" dirty="0" err="1"/>
              <a:t>ipynb</a:t>
            </a:r>
            <a:r>
              <a:rPr lang="en-CA" dirty="0"/>
              <a:t>) for Lecture 5.1.1</a:t>
            </a:r>
          </a:p>
          <a:p>
            <a:endParaRPr lang="en-CA" dirty="0"/>
          </a:p>
          <a:p>
            <a:r>
              <a:rPr lang="en-CA" dirty="0"/>
              <a:t>You may also use this lecture’s </a:t>
            </a:r>
            <a:r>
              <a:rPr lang="en-CA" dirty="0" err="1"/>
              <a:t>JupyterHub</a:t>
            </a:r>
            <a:r>
              <a:rPr lang="en-CA" dirty="0"/>
              <a:t> link instead (although opening it locally is encouraged).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B5A0-39EE-AC42-9114-AE5F0921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4a</a:t>
            </a:r>
          </a:p>
        </p:txBody>
      </p:sp>
      <p:pic>
        <p:nvPicPr>
          <p:cNvPr id="7" name="Content Placeholder 6" descr="A graph with blue bars&#10;&#10;Description automatically generated">
            <a:extLst>
              <a:ext uri="{FF2B5EF4-FFF2-40B4-BE49-F238E27FC236}">
                <a16:creationId xmlns:a16="http://schemas.microsoft.com/office/drawing/2014/main" id="{24CA2BAE-8069-D2EA-C650-3FC583373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159022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EB90-49DC-B546-BB55-B85DF53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4b</a:t>
            </a:r>
          </a:p>
        </p:txBody>
      </p:sp>
      <p:pic>
        <p:nvPicPr>
          <p:cNvPr id="6" name="Content Placeholder 5" descr="A graph with blue squares&#10;&#10;Description automatically generated">
            <a:extLst>
              <a:ext uri="{FF2B5EF4-FFF2-40B4-BE49-F238E27FC236}">
                <a16:creationId xmlns:a16="http://schemas.microsoft.com/office/drawing/2014/main" id="{54C33858-812D-2131-5524-35E39E1E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271149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097A1-04B0-9BF5-9F02-3BEB7AE6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F93B-DF77-B50B-5C71-BD94D3F4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5a</a:t>
            </a:r>
          </a:p>
        </p:txBody>
      </p:sp>
      <p:pic>
        <p:nvPicPr>
          <p:cNvPr id="7" name="Content Placeholder 6" descr="A graph with blue squares&#10;&#10;Description automatically generated">
            <a:extLst>
              <a:ext uri="{FF2B5EF4-FFF2-40B4-BE49-F238E27FC236}">
                <a16:creationId xmlns:a16="http://schemas.microsoft.com/office/drawing/2014/main" id="{EA45958B-53A0-C3F8-58FF-67936BA72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240196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5BDC-0495-CB80-D581-0D3F9D3D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ACB2-1A5C-E1A5-62FD-B60B6096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5b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(WINTER 2024)</a:t>
            </a:r>
          </a:p>
        </p:txBody>
      </p:sp>
      <p:pic>
        <p:nvPicPr>
          <p:cNvPr id="5" name="Content Placeholder 4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690069A7-6841-7439-3D03-D729B69C7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67"/>
            <a:ext cx="10515600" cy="4657641"/>
          </a:xfrm>
        </p:spPr>
      </p:pic>
    </p:spTree>
    <p:extLst>
      <p:ext uri="{BB962C8B-B14F-4D97-AF65-F5344CB8AC3E}">
        <p14:creationId xmlns:p14="http://schemas.microsoft.com/office/powerpoint/2010/main" val="23458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5BDC-0495-CB80-D581-0D3F9D3D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ACB2-1A5C-E1A5-62FD-B60B6096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5b</a:t>
            </a:r>
          </a:p>
        </p:txBody>
      </p:sp>
      <p:pic>
        <p:nvPicPr>
          <p:cNvPr id="7" name="Content Placeholder 6" descr="A graph with blue squares&#10;&#10;Description automatically generated">
            <a:extLst>
              <a:ext uri="{FF2B5EF4-FFF2-40B4-BE49-F238E27FC236}">
                <a16:creationId xmlns:a16="http://schemas.microsoft.com/office/drawing/2014/main" id="{9F00860E-80A4-B634-AB04-B7FAAC9D3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244239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961F-6219-50E9-C218-84C97CC8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955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CA" dirty="0"/>
              <a:t>The good news about failure is it’s temporary.</a:t>
            </a:r>
            <a:br>
              <a:rPr lang="en-CA" dirty="0"/>
            </a:br>
            <a:r>
              <a:rPr lang="en-CA" dirty="0"/>
              <a:t>The bad news about success is it’s temporary.</a:t>
            </a:r>
          </a:p>
        </p:txBody>
      </p:sp>
      <p:pic>
        <p:nvPicPr>
          <p:cNvPr id="1026" name="Picture 2" descr="Urban Faceplant Photography : jinyu and karren planking">
            <a:extLst>
              <a:ext uri="{FF2B5EF4-FFF2-40B4-BE49-F238E27FC236}">
                <a16:creationId xmlns:a16="http://schemas.microsoft.com/office/drawing/2014/main" id="{79C732AE-3465-119E-6680-BC4DDC2D9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27" y="2292251"/>
            <a:ext cx="5086145" cy="33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3C6210-9E96-8B2A-10B1-BBDF5CD9CD67}"/>
              </a:ext>
            </a:extLst>
          </p:cNvPr>
          <p:cNvSpPr txBox="1">
            <a:spLocks/>
          </p:cNvSpPr>
          <p:nvPr/>
        </p:nvSpPr>
        <p:spPr>
          <a:xfrm>
            <a:off x="889207" y="5974550"/>
            <a:ext cx="11021291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dirty="0"/>
              <a:t>Failure is part of the process of success.  People who avoid failure also avoid success.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7572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105A-DEF7-5D1B-4915-8E2DC0CF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A126D-9F90-B918-B94D-AEC94900D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Return is not print</a:t>
            </a:r>
          </a:p>
          <a:p>
            <a:r>
              <a:rPr lang="en-CA" dirty="0"/>
              <a:t>While loops != for loops</a:t>
            </a:r>
          </a:p>
          <a:p>
            <a:pPr lvl="1"/>
            <a:r>
              <a:rPr lang="en-CA" dirty="0"/>
              <a:t>For loops use an </a:t>
            </a:r>
            <a:r>
              <a:rPr lang="en-CA" dirty="0" err="1"/>
              <a:t>iterable</a:t>
            </a:r>
            <a:endParaRPr lang="en-CA" dirty="0"/>
          </a:p>
          <a:p>
            <a:pPr lvl="1"/>
            <a:r>
              <a:rPr lang="en-CA" dirty="0"/>
              <a:t>While loops use a Boolean condition or expression</a:t>
            </a:r>
          </a:p>
          <a:p>
            <a:pPr lvl="1"/>
            <a:r>
              <a:rPr lang="en-CA" dirty="0"/>
              <a:t>Can NOT do </a:t>
            </a:r>
            <a:r>
              <a:rPr lang="en-CA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CA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r>
              <a:rPr lang="en-CA" dirty="0"/>
              <a:t>Unintentional return statement inside loops</a:t>
            </a:r>
          </a:p>
          <a:p>
            <a:r>
              <a:rPr lang="en-CA" dirty="0"/>
              <a:t>while </a:t>
            </a:r>
            <a:r>
              <a:rPr lang="en-CA" dirty="0" err="1"/>
              <a:t>i</a:t>
            </a:r>
            <a:r>
              <a:rPr lang="en-CA" dirty="0"/>
              <a:t> &lt; 0 :</a:t>
            </a:r>
          </a:p>
          <a:p>
            <a:pPr marL="457200" lvl="1" indent="0">
              <a:buNone/>
            </a:pPr>
            <a:r>
              <a:rPr lang="en-CA" dirty="0"/>
              <a:t>string += something</a:t>
            </a:r>
          </a:p>
          <a:p>
            <a:pPr marL="457200" lvl="1" indent="0">
              <a:buNone/>
            </a:pPr>
            <a:r>
              <a:rPr lang="en-CA" dirty="0" err="1"/>
              <a:t>i</a:t>
            </a:r>
            <a:r>
              <a:rPr lang="en-CA" dirty="0"/>
              <a:t> += 1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return x</a:t>
            </a:r>
          </a:p>
          <a:p>
            <a:pPr marL="457200" lvl="1" indent="0">
              <a:buNone/>
            </a:pP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6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105A-DEF7-5D1B-4915-8E2DC0CF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A126D-9F90-B918-B94D-AEC94900D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Strange syntax - trust your gut</a:t>
            </a:r>
          </a:p>
          <a:p>
            <a:pPr lvl="1"/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en-CA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‘.’[i:i+1]</a:t>
            </a:r>
          </a:p>
          <a:p>
            <a:pPr lvl="1"/>
            <a:endParaRPr lang="en-CA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/>
              <a:t>Know your variable types and know what you are iterating over! 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FF0000"/>
                </a:solidFill>
              </a:rPr>
              <a:t>my_string</a:t>
            </a:r>
            <a:r>
              <a:rPr lang="en-CA" dirty="0">
                <a:solidFill>
                  <a:srgbClr val="FF0000"/>
                </a:solidFill>
              </a:rPr>
              <a:t> vs </a:t>
            </a:r>
            <a:r>
              <a:rPr lang="en-CA" dirty="0" err="1">
                <a:solidFill>
                  <a:srgbClr val="FF0000"/>
                </a:solidFill>
              </a:rPr>
              <a:t>my_string</a:t>
            </a:r>
            <a:r>
              <a:rPr lang="en-CA" dirty="0">
                <a:solidFill>
                  <a:srgbClr val="FF0000"/>
                </a:solidFill>
              </a:rPr>
              <a:t>[0] are very different</a:t>
            </a:r>
          </a:p>
          <a:p>
            <a:pPr marL="0" indent="0">
              <a:buNone/>
            </a:pPr>
            <a:endParaRPr lang="en-CA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CA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subject: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subject[</a:t>
            </a:r>
            <a:r>
              <a:rPr lang="en-CA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subject[</a:t>
            </a:r>
            <a:r>
              <a:rPr lang="en-CA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+ 1]</a:t>
            </a:r>
          </a:p>
        </p:txBody>
      </p:sp>
    </p:spTree>
    <p:extLst>
      <p:ext uri="{BB962C8B-B14F-4D97-AF65-F5344CB8AC3E}">
        <p14:creationId xmlns:p14="http://schemas.microsoft.com/office/powerpoint/2010/main" val="333599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F16E-A41C-FF43-B7FB-848C939B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Coffee Break with Ben/Craig/</a:t>
            </a:r>
            <a:r>
              <a:rPr lang="en-US" dirty="0" err="1"/>
              <a:t>Behrang</a:t>
            </a:r>
            <a:r>
              <a:rPr lang="en-US" dirty="0"/>
              <a:t>!</a:t>
            </a:r>
          </a:p>
        </p:txBody>
      </p:sp>
      <p:pic>
        <p:nvPicPr>
          <p:cNvPr id="1026" name="Picture 2" descr="Break time Memes">
            <a:extLst>
              <a:ext uri="{FF2B5EF4-FFF2-40B4-BE49-F238E27FC236}">
                <a16:creationId xmlns:a16="http://schemas.microsoft.com/office/drawing/2014/main" id="{98148F9B-6B16-8340-B346-C606A44D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94" y="1207805"/>
            <a:ext cx="2472787" cy="16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45E3-752D-1D4D-9D33-21C8A2B686B7}"/>
              </a:ext>
            </a:extLst>
          </p:cNvPr>
          <p:cNvSpPr txBox="1">
            <a:spLocks/>
          </p:cNvSpPr>
          <p:nvPr/>
        </p:nvSpPr>
        <p:spPr>
          <a:xfrm>
            <a:off x="78836" y="1566885"/>
            <a:ext cx="9160667" cy="45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Extra help hours! 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TIP FOR SUCCESS</a:t>
            </a:r>
            <a:r>
              <a:rPr lang="en-CA" dirty="0"/>
              <a:t>: Put in calendar, treat as a scheduled class</a:t>
            </a:r>
          </a:p>
          <a:p>
            <a:r>
              <a:rPr lang="en-CA" dirty="0"/>
              <a:t>Schedule and Link is on Quercus</a:t>
            </a:r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1029" name="Picture 5" descr="Drake Hotline Bling Meme Generator - Imgflip">
            <a:extLst>
              <a:ext uri="{FF2B5EF4-FFF2-40B4-BE49-F238E27FC236}">
                <a16:creationId xmlns:a16="http://schemas.microsoft.com/office/drawing/2014/main" id="{2804BB82-9DB1-0142-875A-473DC889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19" y="3098423"/>
            <a:ext cx="3281582" cy="32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75649-4AED-AE4C-96D2-D435897609F1}"/>
              </a:ext>
            </a:extLst>
          </p:cNvPr>
          <p:cNvSpPr txBox="1"/>
          <p:nvPr/>
        </p:nvSpPr>
        <p:spPr>
          <a:xfrm>
            <a:off x="10473070" y="3368692"/>
            <a:ext cx="1368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9D3-E6B7-FB43-927D-DCC75C187041}"/>
              </a:ext>
            </a:extLst>
          </p:cNvPr>
          <p:cNvSpPr txBox="1"/>
          <p:nvPr/>
        </p:nvSpPr>
        <p:spPr>
          <a:xfrm>
            <a:off x="10408217" y="5054611"/>
            <a:ext cx="1498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Coffee Break</a:t>
            </a:r>
          </a:p>
        </p:txBody>
      </p:sp>
      <p:pic>
        <p:nvPicPr>
          <p:cNvPr id="6" name="Picture 5" descr="A screenshot of a schedule&#10;&#10;Description automatically generated">
            <a:extLst>
              <a:ext uri="{FF2B5EF4-FFF2-40B4-BE49-F238E27FC236}">
                <a16:creationId xmlns:a16="http://schemas.microsoft.com/office/drawing/2014/main" id="{56986AD3-B4C1-4CE7-9ADE-41FC86BA5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1" y="3075252"/>
            <a:ext cx="7772400" cy="35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E4D5-50AE-B4E4-E4D4-AA9B8752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Trust peers who have been through it before!</a:t>
            </a:r>
          </a:p>
        </p:txBody>
      </p:sp>
      <p:pic>
        <p:nvPicPr>
          <p:cNvPr id="5" name="Content Placeholder 4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51E0B163-D388-CC0F-D115-50A6B8949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7" y="1652429"/>
            <a:ext cx="5682893" cy="4835525"/>
          </a:xfrm>
        </p:spPr>
      </p:pic>
      <p:pic>
        <p:nvPicPr>
          <p:cNvPr id="6" name="Content Placeholder 4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E3EA464E-680A-AA51-E9C5-9A42C9E99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8" t="63451" b="4885"/>
          <a:stretch/>
        </p:blipFill>
        <p:spPr>
          <a:xfrm>
            <a:off x="6302432" y="2514845"/>
            <a:ext cx="5666871" cy="28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You Will Learn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5" y="1903610"/>
            <a:ext cx="6993835" cy="3766793"/>
          </a:xfrm>
        </p:spPr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5.1.1</a:t>
            </a:r>
          </a:p>
          <a:p>
            <a:pPr lvl="1"/>
            <a:r>
              <a:rPr lang="en-US" b="1" dirty="0"/>
              <a:t>Lists: indexing and slicing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5.1.2</a:t>
            </a:r>
          </a:p>
          <a:p>
            <a:pPr lvl="1"/>
            <a:r>
              <a:rPr lang="en-US" dirty="0"/>
              <a:t>Lists: nested lists and looping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idterm Exams shit - quickmeme">
            <a:extLst>
              <a:ext uri="{FF2B5EF4-FFF2-40B4-BE49-F238E27FC236}">
                <a16:creationId xmlns:a16="http://schemas.microsoft.com/office/drawing/2014/main" id="{A6CFAC6D-9CAB-9C45-9EA1-386D0B66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33" y="1558701"/>
            <a:ext cx="6316710" cy="42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dterm Survival Guide | Her Campus | Gandalf, Hello kitty, The hobbit">
            <a:extLst>
              <a:ext uri="{FF2B5EF4-FFF2-40B4-BE49-F238E27FC236}">
                <a16:creationId xmlns:a16="http://schemas.microsoft.com/office/drawing/2014/main" id="{368F040C-9ACB-0F12-52BA-72E9B74B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 bwMode="auto">
          <a:xfrm>
            <a:off x="1215332" y="1558701"/>
            <a:ext cx="3826101" cy="42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79123-D43A-F6B2-D125-D5200D537404}"/>
              </a:ext>
            </a:extLst>
          </p:cNvPr>
          <p:cNvSpPr txBox="1"/>
          <p:nvPr/>
        </p:nvSpPr>
        <p:spPr>
          <a:xfrm>
            <a:off x="2802855" y="5968946"/>
            <a:ext cx="658629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A" sz="2800" dirty="0"/>
              <a:t>TLDL:  Be like Gandalf, not Austin Powers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8C752-B810-062C-99C2-E783F0E2C98C}"/>
              </a:ext>
            </a:extLst>
          </p:cNvPr>
          <p:cNvSpPr txBox="1">
            <a:spLocks/>
          </p:cNvSpPr>
          <p:nvPr/>
        </p:nvSpPr>
        <p:spPr>
          <a:xfrm>
            <a:off x="990600" y="8799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Exam: June 25 at 2:00 PM (14:00), EX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60E2-EC09-4644-A08A-05CEBD9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71"/>
            <a:ext cx="10815537" cy="85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We want to keep track of characters in a complex show/book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56" y="2259284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me Of Thrones Character Identification Quiz">
            <a:extLst>
              <a:ext uri="{FF2B5EF4-FFF2-40B4-BE49-F238E27FC236}">
                <a16:creationId xmlns:a16="http://schemas.microsoft.com/office/drawing/2014/main" id="{2E7AF25A-9B11-6E48-BCBE-59418E86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9" y="2255230"/>
            <a:ext cx="2461591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f Thrones - Rotten Tomatoes">
            <a:extLst>
              <a:ext uri="{FF2B5EF4-FFF2-40B4-BE49-F238E27FC236}">
                <a16:creationId xmlns:a16="http://schemas.microsoft.com/office/drawing/2014/main" id="{FA44B372-9EED-E346-986F-8D6F9144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63" y="2253878"/>
            <a:ext cx="2075346" cy="27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" y="2256581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78901-4D87-4447-8F9C-65D53BFD7484}"/>
              </a:ext>
            </a:extLst>
          </p:cNvPr>
          <p:cNvSpPr txBox="1">
            <a:spLocks/>
          </p:cNvSpPr>
          <p:nvPr/>
        </p:nvSpPr>
        <p:spPr>
          <a:xfrm>
            <a:off x="4903954" y="2264176"/>
            <a:ext cx="2461592" cy="276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/>
              <a:t>Name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Actor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Personality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Age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Title/Powers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340462" y="5279902"/>
            <a:ext cx="11811012" cy="153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string? </a:t>
            </a:r>
          </a:p>
          <a:p>
            <a:r>
              <a:rPr lang="en-US" dirty="0"/>
              <a:t>We could have unique variable names for each person?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bearer"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need an efficient way to do this.</a:t>
            </a:r>
          </a:p>
        </p:txBody>
      </p:sp>
    </p:spTree>
    <p:extLst>
      <p:ext uri="{BB962C8B-B14F-4D97-AF65-F5344CB8AC3E}">
        <p14:creationId xmlns:p14="http://schemas.microsoft.com/office/powerpoint/2010/main" val="56792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828D-ED06-8840-8EEE-4D78E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Matthew Stewart on Twitter: &amp;quot;Screen time data for the main cast of The Lord  of the Rings trilogy (25 actors whose names appear pre-crawl in the end  credits.) Here they are in">
            <a:extLst>
              <a:ext uri="{FF2B5EF4-FFF2-40B4-BE49-F238E27FC236}">
                <a16:creationId xmlns:a16="http://schemas.microsoft.com/office/drawing/2014/main" id="{90E1B306-F62C-B048-92E3-373927F1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087" y="884883"/>
            <a:ext cx="276321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ord of the Rings: The Fellowship of the Ring (2001) - IMDb">
            <a:extLst>
              <a:ext uri="{FF2B5EF4-FFF2-40B4-BE49-F238E27FC236}">
                <a16:creationId xmlns:a16="http://schemas.microsoft.com/office/drawing/2014/main" id="{FCE0CDD4-E77F-1B46-AF4E-2DBF7A95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431" y="884882"/>
            <a:ext cx="1856656" cy="27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1A824-4B6A-8341-9D06-D91EDAA22D82}"/>
              </a:ext>
            </a:extLst>
          </p:cNvPr>
          <p:cNvSpPr txBox="1">
            <a:spLocks/>
          </p:cNvSpPr>
          <p:nvPr/>
        </p:nvSpPr>
        <p:spPr>
          <a:xfrm>
            <a:off x="297167" y="3883693"/>
            <a:ext cx="11377998" cy="1121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have unique variable names for each person, including name, actor, personality, age and power?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frodo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”Frodo-Elijah Wood-brave, observant, and unfailingly polite-51-Ring bearer”</a:t>
            </a:r>
            <a:br>
              <a:rPr lang="en-US" dirty="0">
                <a:solidFill>
                  <a:srgbClr val="00FF00"/>
                </a:solidFill>
                <a:latin typeface="Courier" pitchFamily="2" charset="0"/>
              </a:rPr>
            </a:br>
            <a:endParaRPr lang="en-US" dirty="0">
              <a:solidFill>
                <a:srgbClr val="00FF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#we could use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frodo.split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or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frodo.find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(‘-’) to split at or find the dashes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4016D4-A5DC-963A-CF57-ECFFB3C7F91E}"/>
              </a:ext>
            </a:extLst>
          </p:cNvPr>
          <p:cNvSpPr txBox="1">
            <a:spLocks/>
          </p:cNvSpPr>
          <p:nvPr/>
        </p:nvSpPr>
        <p:spPr>
          <a:xfrm>
            <a:off x="297167" y="1880589"/>
            <a:ext cx="6675489" cy="1506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store values in a string or other individual variables?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gandalf_name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”Gandalf the Grey”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FF00"/>
                </a:solidFill>
                <a:latin typeface="Courier" pitchFamily="2" charset="0"/>
              </a:rPr>
              <a:t>gandalf_age</a:t>
            </a: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 = 24000</a:t>
            </a:r>
          </a:p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  <a:latin typeface="Courier" pitchFamily="2" charset="0"/>
              </a:rPr>
              <a:t>#all other values for Gandalf in separate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DDD15A-F260-9700-C904-B25232DA895A}"/>
              </a:ext>
            </a:extLst>
          </p:cNvPr>
          <p:cNvSpPr txBox="1">
            <a:spLocks/>
          </p:cNvSpPr>
          <p:nvPr/>
        </p:nvSpPr>
        <p:spPr>
          <a:xfrm>
            <a:off x="297167" y="5269024"/>
            <a:ext cx="11377998" cy="70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need a more efficient way to do this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D7D4D9-52DB-99E0-62F1-EC20A72EEEB1}"/>
              </a:ext>
            </a:extLst>
          </p:cNvPr>
          <p:cNvSpPr/>
          <p:nvPr/>
        </p:nvSpPr>
        <p:spPr>
          <a:xfrm>
            <a:off x="1868557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D1BC50-E42A-DE6E-FE31-7EB10BFD5EA0}"/>
              </a:ext>
            </a:extLst>
          </p:cNvPr>
          <p:cNvSpPr/>
          <p:nvPr/>
        </p:nvSpPr>
        <p:spPr>
          <a:xfrm>
            <a:off x="3213653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B47AD-90D6-D71A-C5CA-F1DDB80546B0}"/>
              </a:ext>
            </a:extLst>
          </p:cNvPr>
          <p:cNvSpPr/>
          <p:nvPr/>
        </p:nvSpPr>
        <p:spPr>
          <a:xfrm>
            <a:off x="7936715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9A49BC-6827-DD65-AD9E-C5BA89B505FF}"/>
              </a:ext>
            </a:extLst>
          </p:cNvPr>
          <p:cNvSpPr/>
          <p:nvPr/>
        </p:nvSpPr>
        <p:spPr>
          <a:xfrm>
            <a:off x="8293052" y="4141707"/>
            <a:ext cx="331304" cy="32058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1EB-CAB7-4E49-BAEA-5CF54EE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way: Tables or Lists!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188593-BF9B-F641-922E-7F6444673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566741"/>
              </p:ext>
            </p:extLst>
          </p:nvPr>
        </p:nvGraphicFramePr>
        <p:xfrm>
          <a:off x="491490" y="1840865"/>
          <a:ext cx="825627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45">
                  <a:extLst>
                    <a:ext uri="{9D8B030D-6E8A-4147-A177-3AD203B41FA5}">
                      <a16:colId xmlns:a16="http://schemas.microsoft.com/office/drawing/2014/main" val="1722023654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922965060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1628704366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1571689007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3117678027"/>
                    </a:ext>
                  </a:extLst>
                </a:gridCol>
                <a:gridCol w="1376045">
                  <a:extLst>
                    <a:ext uri="{9D8B030D-6E8A-4147-A177-3AD203B41FA5}">
                      <a16:colId xmlns:a16="http://schemas.microsoft.com/office/drawing/2014/main" val="300777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Personality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6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Frodo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Gandalf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Galadriel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0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Pippin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2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Aragorn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20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Legolas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Eowyn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6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Gollum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6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51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5E4CC-CDF6-C144-973C-E1C94D993B23}"/>
              </a:ext>
            </a:extLst>
          </p:cNvPr>
          <p:cNvSpPr txBox="1">
            <a:spLocks/>
          </p:cNvSpPr>
          <p:nvPr/>
        </p:nvSpPr>
        <p:spPr>
          <a:xfrm>
            <a:off x="9025724" y="2545911"/>
            <a:ext cx="2968156" cy="2765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Need to: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rows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Create columns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Be able to access a specific cell/index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6182062" cy="4751447"/>
          </a:xfrm>
        </p:spPr>
        <p:txBody>
          <a:bodyPr>
            <a:normAutofit fontScale="70000" lnSpcReduction="20000"/>
          </a:bodyPr>
          <a:lstStyle/>
          <a:p>
            <a:pPr marL="0" marR="767715" indent="0">
              <a:lnSpc>
                <a:spcPct val="100000"/>
              </a:lnSpc>
              <a:buNone/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Data structures are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“containers”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that organize and group data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Sets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Tuples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Dictionaries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Custom classes/objects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Linked lists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Binary trees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Stacks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Queues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Heaps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D0E6B8-72D2-6447-8326-8014ABC85A8A}"/>
              </a:ext>
            </a:extLst>
          </p:cNvPr>
          <p:cNvCxnSpPr>
            <a:cxnSpLocks/>
          </p:cNvCxnSpPr>
          <p:nvPr/>
        </p:nvCxnSpPr>
        <p:spPr>
          <a:xfrm>
            <a:off x="712478" y="4242779"/>
            <a:ext cx="38485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looking up with his mouth open&#10;&#10;Description automatically generated">
            <a:extLst>
              <a:ext uri="{FF2B5EF4-FFF2-40B4-BE49-F238E27FC236}">
                <a16:creationId xmlns:a16="http://schemas.microsoft.com/office/drawing/2014/main" id="{297819EC-FA3B-CDE5-983C-A5D19CC4B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40" y="1843243"/>
            <a:ext cx="3848504" cy="38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Type: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79" y="1779789"/>
            <a:ext cx="7568901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Can store an </a:t>
            </a:r>
            <a:r>
              <a:rPr lang="en-CA" b="1" spc="-10" dirty="0"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collection of data using Python’s type 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  <a:endParaRPr lang="en-CA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general form of a list is:</a:t>
            </a:r>
          </a:p>
          <a:p>
            <a:endParaRPr lang="en-US" dirty="0"/>
          </a:p>
          <a:p>
            <a:r>
              <a:rPr lang="en-US" dirty="0"/>
              <a:t>Values are enclosed in (</a:t>
            </a:r>
            <a:r>
              <a:rPr lang="en-US" dirty="0">
                <a:solidFill>
                  <a:schemeClr val="accent2"/>
                </a:solidFill>
              </a:rPr>
              <a:t>[ ]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separated by commas (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)</a:t>
            </a:r>
          </a:p>
          <a:p>
            <a:r>
              <a:rPr lang="en-US" dirty="0"/>
              <a:t>Can assign lists to a variable name: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0BAE-D3FA-C645-9C0D-F80031DFD7F0}"/>
              </a:ext>
            </a:extLst>
          </p:cNvPr>
          <p:cNvSpPr txBox="1"/>
          <p:nvPr/>
        </p:nvSpPr>
        <p:spPr>
          <a:xfrm>
            <a:off x="838200" y="3214758"/>
            <a:ext cx="72394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FDD30-7FA8-AE48-AAA6-030362C4AD98}"/>
              </a:ext>
            </a:extLst>
          </p:cNvPr>
          <p:cNvSpPr txBox="1"/>
          <p:nvPr/>
        </p:nvSpPr>
        <p:spPr>
          <a:xfrm>
            <a:off x="838200" y="5265280"/>
            <a:ext cx="98523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val3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6146" name="Picture 2" descr="I love Lists - I love lamp | Meme Generator">
            <a:extLst>
              <a:ext uri="{FF2B5EF4-FFF2-40B4-BE49-F238E27FC236}">
                <a16:creationId xmlns:a16="http://schemas.microsoft.com/office/drawing/2014/main" id="{DA30FF70-9A32-C548-959A-1A84B0FB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21" y="677734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elements can be of any type: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contain elements of more than one type: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026-0656-4047-85E8-DEE1CF34F374}"/>
              </a:ext>
            </a:extLst>
          </p:cNvPr>
          <p:cNvSpPr txBox="1"/>
          <p:nvPr/>
        </p:nvSpPr>
        <p:spPr>
          <a:xfrm>
            <a:off x="516588" y="2555752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‘bio’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‘programming’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‘math’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‘history’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A9BA1-FCA3-1E49-9B62-5B3A35A9F764}"/>
              </a:ext>
            </a:extLst>
          </p:cNvPr>
          <p:cNvSpPr txBox="1"/>
          <p:nvPr/>
        </p:nvSpPr>
        <p:spPr>
          <a:xfrm>
            <a:off x="569259" y="3255809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grades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98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71A48-DC6B-6844-A1B5-A194AF359A6C}"/>
              </a:ext>
            </a:extLst>
          </p:cNvPr>
          <p:cNvSpPr txBox="1"/>
          <p:nvPr/>
        </p:nvSpPr>
        <p:spPr>
          <a:xfrm>
            <a:off x="569259" y="5230255"/>
            <a:ext cx="791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street_address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‘Main Street’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96D3B-CC68-1047-9617-2B35BE41E440}"/>
              </a:ext>
            </a:extLst>
          </p:cNvPr>
          <p:cNvSpPr txBox="1"/>
          <p:nvPr/>
        </p:nvSpPr>
        <p:spPr>
          <a:xfrm>
            <a:off x="569259" y="5841893"/>
            <a:ext cx="963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 = 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‘status’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‘intensity’</a:t>
            </a:r>
            <a:r>
              <a:rPr 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3.1</a:t>
            </a:r>
            <a:r>
              <a:rPr lang="en-US" sz="2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459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Operations (Indexing and Slicing)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indexed just like a string:</a:t>
            </a:r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can be sliced just like a string: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D73A7C1-25BA-D040-B9B8-E666A2666678}"/>
              </a:ext>
            </a:extLst>
          </p:cNvPr>
          <p:cNvSpPr txBox="1"/>
          <p:nvPr/>
        </p:nvSpPr>
        <p:spPr>
          <a:xfrm>
            <a:off x="1028087" y="2441176"/>
            <a:ext cx="7868487" cy="1895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grades[1]</a:t>
            </a:r>
            <a:endParaRPr lang="en-US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90</a:t>
            </a:r>
          </a:p>
          <a:p>
            <a:pPr marL="12700" marR="4386580">
              <a:lnSpc>
                <a:spcPts val="2870"/>
              </a:lnSpc>
              <a:spcBef>
                <a:spcPts val="125"/>
              </a:spcBef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grades[-3]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6212205">
              <a:lnSpc>
                <a:spcPts val="2870"/>
              </a:lnSpc>
              <a:spcBef>
                <a:spcPts val="3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45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6363758-B955-9842-8DEA-F51679A3371D}"/>
              </a:ext>
            </a:extLst>
          </p:cNvPr>
          <p:cNvSpPr txBox="1"/>
          <p:nvPr/>
        </p:nvSpPr>
        <p:spPr>
          <a:xfrm>
            <a:off x="1028087" y="5431351"/>
            <a:ext cx="2764155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grades[0:2] [80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90]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969AB2B-7F41-034F-9B21-69A338C5873C}"/>
              </a:ext>
            </a:extLst>
          </p:cNvPr>
          <p:cNvSpPr txBox="1"/>
          <p:nvPr/>
        </p:nvSpPr>
        <p:spPr>
          <a:xfrm>
            <a:off x="6817494" y="5425355"/>
            <a:ext cx="3326967" cy="74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grades[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-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2] 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57, 45, 90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322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Lists can contain any type, including other lists!</a:t>
            </a:r>
          </a:p>
          <a:p>
            <a:pPr lvl="1"/>
            <a:r>
              <a:rPr lang="en-US" sz="2200" dirty="0"/>
              <a:t>Called “nested lists”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access a nested item, first select the </a:t>
            </a:r>
            <a:r>
              <a:rPr lang="en-US" sz="2200" dirty="0" err="1"/>
              <a:t>sublist</a:t>
            </a:r>
            <a:r>
              <a:rPr lang="en-US" sz="2200" dirty="0"/>
              <a:t>, then treat as a regular list</a:t>
            </a:r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ADD7-1A6C-8544-B563-78A76230BC70}"/>
              </a:ext>
            </a:extLst>
          </p:cNvPr>
          <p:cNvSpPr txBox="1"/>
          <p:nvPr/>
        </p:nvSpPr>
        <p:spPr>
          <a:xfrm>
            <a:off x="1884384" y="2535567"/>
            <a:ext cx="6455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169652-4638-6042-B7C8-22E0A049740F}"/>
              </a:ext>
            </a:extLst>
          </p:cNvPr>
          <p:cNvSpPr/>
          <p:nvPr/>
        </p:nvSpPr>
        <p:spPr>
          <a:xfrm>
            <a:off x="1219199" y="3192092"/>
            <a:ext cx="3299791" cy="441962"/>
          </a:xfrm>
          <a:custGeom>
            <a:avLst/>
            <a:gdLst/>
            <a:ahLst/>
            <a:cxnLst/>
            <a:rect l="l" t="t" r="r" b="b"/>
            <a:pathLst>
              <a:path w="3276600" h="304800">
                <a:moveTo>
                  <a:pt x="0" y="304602"/>
                </a:moveTo>
                <a:lnTo>
                  <a:pt x="837" y="264520"/>
                </a:lnTo>
                <a:lnTo>
                  <a:pt x="4908" y="211709"/>
                </a:lnTo>
                <a:lnTo>
                  <a:pt x="11735" y="171412"/>
                </a:lnTo>
                <a:lnTo>
                  <a:pt x="1611447" y="143472"/>
                </a:lnTo>
                <a:lnTo>
                  <a:pt x="1614850" y="142190"/>
                </a:lnTo>
                <a:lnTo>
                  <a:pt x="1629432" y="101992"/>
                </a:lnTo>
                <a:lnTo>
                  <a:pt x="1635296" y="56455"/>
                </a:lnTo>
                <a:lnTo>
                  <a:pt x="1638140" y="0"/>
                </a:lnTo>
                <a:lnTo>
                  <a:pt x="1638445" y="18585"/>
                </a:lnTo>
                <a:lnTo>
                  <a:pt x="1642234" y="71682"/>
                </a:lnTo>
                <a:lnTo>
                  <a:pt x="1649584" y="114736"/>
                </a:lnTo>
                <a:lnTo>
                  <a:pt x="3249746" y="143472"/>
                </a:lnTo>
                <a:lnTo>
                  <a:pt x="3253150" y="144755"/>
                </a:lnTo>
                <a:lnTo>
                  <a:pt x="3267732" y="184953"/>
                </a:lnTo>
                <a:lnTo>
                  <a:pt x="3273597" y="230489"/>
                </a:lnTo>
                <a:lnTo>
                  <a:pt x="3275871" y="267173"/>
                </a:lnTo>
                <a:lnTo>
                  <a:pt x="3276440" y="286945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DE44-1F54-0046-B50E-763CB28F756A}"/>
              </a:ext>
            </a:extLst>
          </p:cNvPr>
          <p:cNvSpPr txBox="1"/>
          <p:nvPr/>
        </p:nvSpPr>
        <p:spPr>
          <a:xfrm>
            <a:off x="0" y="3698678"/>
            <a:ext cx="56717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val1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val2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valN</a:t>
            </a:r>
            <a:r>
              <a:rPr lang="en-US" sz="3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2951381" y="4970756"/>
            <a:ext cx="6139610" cy="14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4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[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0]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[val1, val2, …,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valN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US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list_of_lists</a:t>
            </a: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[0][1]</a:t>
            </a:r>
          </a:p>
          <a:p>
            <a:pPr marL="12700" marR="5080">
              <a:lnSpc>
                <a:spcPct val="100699"/>
              </a:lnSpc>
            </a:pPr>
            <a:r>
              <a:rPr lang="en-US" sz="2400" spc="-5" dirty="0">
                <a:solidFill>
                  <a:srgbClr val="00FF00"/>
                </a:solidFill>
                <a:latin typeface="Courier New"/>
                <a:cs typeface="Courier New"/>
              </a:rPr>
              <a:t>val2</a:t>
            </a:r>
            <a:endParaRPr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pic>
        <p:nvPicPr>
          <p:cNvPr id="8194" name="Picture 2" descr="Vectors and iteration">
            <a:extLst>
              <a:ext uri="{FF2B5EF4-FFF2-40B4-BE49-F238E27FC236}">
                <a16:creationId xmlns:a16="http://schemas.microsoft.com/office/drawing/2014/main" id="{6A68108A-7501-964B-8555-C919C781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7" y="629469"/>
            <a:ext cx="3710765" cy="23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CEC-6729-D941-9DFD-F6ECCDB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Lists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C5D4-F836-514F-8823-2DB95B1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52791" cy="4835479"/>
          </a:xfrm>
        </p:spPr>
        <p:txBody>
          <a:bodyPr>
            <a:normAutofit/>
          </a:bodyPr>
          <a:lstStyle/>
          <a:p>
            <a:r>
              <a:rPr lang="en-US" sz="2200" dirty="0"/>
              <a:t>Let’s provide some information in our list of grades: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Now we can access different parts depending on what we want: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F8D1E8-932A-874D-9786-43661F1D3C41}"/>
              </a:ext>
            </a:extLst>
          </p:cNvPr>
          <p:cNvSpPr txBox="1"/>
          <p:nvPr/>
        </p:nvSpPr>
        <p:spPr>
          <a:xfrm>
            <a:off x="598004" y="2897644"/>
            <a:ext cx="7902150" cy="932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[‘Midterm 2’, 90],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		    	   [‘Exam’, 100]]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19DABD2-7001-5340-8111-C01EFD327711}"/>
              </a:ext>
            </a:extLst>
          </p:cNvPr>
          <p:cNvSpPr txBox="1"/>
          <p:nvPr/>
        </p:nvSpPr>
        <p:spPr>
          <a:xfrm>
            <a:off x="598004" y="2365809"/>
            <a:ext cx="10995991" cy="310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 = [[‘Midterm 1’, 60],[‘Midterm 2’, 90],[‘Exam’, 100]]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2873006-B53F-844D-BF6E-2D4FFBFBC3F4}"/>
              </a:ext>
            </a:extLst>
          </p:cNvPr>
          <p:cNvSpPr txBox="1"/>
          <p:nvPr/>
        </p:nvSpPr>
        <p:spPr>
          <a:xfrm>
            <a:off x="598003" y="4934801"/>
            <a:ext cx="10995991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aps106_grades[0]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[‘Midterm 1’, 60]</a:t>
            </a:r>
          </a:p>
          <a:p>
            <a:pPr marL="12700" marR="5080">
              <a:lnSpc>
                <a:spcPct val="100699"/>
              </a:lnSpc>
            </a:pPr>
            <a:endParaRPr lang="en-US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aps106_grades[2][1]</a:t>
            </a:r>
          </a:p>
          <a:p>
            <a:pPr marL="12700" marR="5080">
              <a:lnSpc>
                <a:spcPct val="100699"/>
              </a:lnSpc>
            </a:pPr>
            <a:r>
              <a:rPr lang="en-US" sz="2000" spc="-5" dirty="0">
                <a:solidFill>
                  <a:srgbClr val="00FF00"/>
                </a:solidFill>
                <a:latin typeface="Courier New"/>
                <a:cs typeface="Courier New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82023-6233-DB41-8B15-CF3645D19912}"/>
              </a:ext>
            </a:extLst>
          </p:cNvPr>
          <p:cNvSpPr txBox="1"/>
          <p:nvPr/>
        </p:nvSpPr>
        <p:spPr>
          <a:xfrm>
            <a:off x="7645534" y="3120669"/>
            <a:ext cx="421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BOTH OF THESE ARE THE SAME THING!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5F6F1-0647-5641-AFCA-B93F5960818B}"/>
              </a:ext>
            </a:extLst>
          </p:cNvPr>
          <p:cNvCxnSpPr/>
          <p:nvPr/>
        </p:nvCxnSpPr>
        <p:spPr>
          <a:xfrm flipH="1" flipV="1">
            <a:off x="9090991" y="2725614"/>
            <a:ext cx="240196" cy="31868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E64328-5AD6-8448-88EB-A2CBB7E9514A}"/>
              </a:ext>
            </a:extLst>
          </p:cNvPr>
          <p:cNvCxnSpPr>
            <a:cxnSpLocks/>
          </p:cNvCxnSpPr>
          <p:nvPr/>
        </p:nvCxnSpPr>
        <p:spPr>
          <a:xfrm flipH="1">
            <a:off x="7065230" y="3349053"/>
            <a:ext cx="460205" cy="6470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3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A81-40FF-264E-8073-AF6205F1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First! The Midterm…</a:t>
            </a:r>
          </a:p>
        </p:txBody>
      </p:sp>
      <p:pic>
        <p:nvPicPr>
          <p:cNvPr id="9220" name="Picture 4" descr="Midterms : r/memes">
            <a:extLst>
              <a:ext uri="{FF2B5EF4-FFF2-40B4-BE49-F238E27FC236}">
                <a16:creationId xmlns:a16="http://schemas.microsoft.com/office/drawing/2014/main" id="{AE454565-9AB4-3D42-807B-E9ADECFE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2" y="2147676"/>
            <a:ext cx="4671089" cy="34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erms and “Doing Too Much Stress” | Writing and Communication Centre">
            <a:extLst>
              <a:ext uri="{FF2B5EF4-FFF2-40B4-BE49-F238E27FC236}">
                <a16:creationId xmlns:a16="http://schemas.microsoft.com/office/drawing/2014/main" id="{7A374C8F-3957-FA32-FE2A-A5F5D7A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53" y="2057540"/>
            <a:ext cx="3213798" cy="36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Creating lists</a:t>
            </a:r>
          </a:p>
          <a:p>
            <a:pPr lvl="1"/>
            <a:r>
              <a:rPr lang="en-CA" dirty="0"/>
              <a:t>List indexing and slicing</a:t>
            </a:r>
          </a:p>
          <a:p>
            <a:pPr lvl="1"/>
            <a:r>
              <a:rPr lang="en-CA" dirty="0"/>
              <a:t>List operations</a:t>
            </a:r>
          </a:p>
          <a:p>
            <a:pPr lvl="1"/>
            <a:r>
              <a:rPr lang="en-CA" dirty="0"/>
              <a:t>Nested lists!</a:t>
            </a:r>
          </a:p>
          <a:p>
            <a:pPr lvl="1"/>
            <a:endParaRPr lang="en-CA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The ‘list’ Type</a:t>
            </a:r>
          </a:p>
        </p:txBody>
      </p:sp>
    </p:spTree>
    <p:extLst>
      <p:ext uri="{BB962C8B-B14F-4D97-AF65-F5344CB8AC3E}">
        <p14:creationId xmlns:p14="http://schemas.microsoft.com/office/powerpoint/2010/main" val="266800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r>
              <a:rPr lang="en-CA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are mutable! </a:t>
            </a:r>
          </a:p>
          <a:p>
            <a:pPr marL="469900" marR="767715" lvl="1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means they can be mutated (modified)</a:t>
            </a:r>
            <a:endParaRPr lang="en-US" dirty="0"/>
          </a:p>
          <a:p>
            <a:pPr marL="12700" marR="767715">
              <a:lnSpc>
                <a:spcPct val="100000"/>
              </a:lnSpc>
            </a:pPr>
            <a:endParaRPr lang="en-US" dirty="0"/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All the other types we’ve learned so far (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pc="-1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) are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immutable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(i.e. they can </a:t>
            </a:r>
            <a:r>
              <a:rPr lang="en-US" spc="-1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 be modified)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 </a:t>
            </a:r>
            <a:r>
              <a:rPr lang="en-US" dirty="0"/>
              <a:t>Mutability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41525-8926-6542-B325-791FB9A96018}"/>
              </a:ext>
            </a:extLst>
          </p:cNvPr>
          <p:cNvSpPr txBox="1"/>
          <p:nvPr/>
        </p:nvSpPr>
        <p:spPr>
          <a:xfrm>
            <a:off x="2074022" y="1595120"/>
            <a:ext cx="772680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s = “I love cats”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s[0] = “U”</a:t>
            </a:r>
          </a:p>
          <a:p>
            <a:pPr marL="12700">
              <a:lnSpc>
                <a:spcPct val="100000"/>
              </a:lnSpc>
            </a:pP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12700">
              <a:lnSpc>
                <a:spcPct val="100000"/>
              </a:lnSpc>
            </a:pPr>
            <a:r>
              <a:rPr lang="en-CA" sz="2200" dirty="0" err="1">
                <a:solidFill>
                  <a:srgbClr val="FF0000"/>
                </a:solidFill>
                <a:latin typeface="Courier New"/>
                <a:cs typeface="Courier New"/>
              </a:rPr>
              <a:t>builtins.TypeError</a:t>
            </a:r>
            <a:r>
              <a:rPr lang="en-CA" sz="2200" dirty="0">
                <a:solidFill>
                  <a:srgbClr val="FF0000"/>
                </a:solidFill>
                <a:latin typeface="Courier New"/>
                <a:cs typeface="Courier New"/>
              </a:rPr>
              <a:t>: 'str' object does not support item assignment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grade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70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45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57]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grades[3]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grades[-1] = 100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grades[2] = ‘Perfect’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grades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[80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‘Perfect’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98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100]</a:t>
            </a: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0FBEED4-B743-524F-9567-033313E5D75C}"/>
              </a:ext>
            </a:extLst>
          </p:cNvPr>
          <p:cNvSpPr/>
          <p:nvPr/>
        </p:nvSpPr>
        <p:spPr>
          <a:xfrm>
            <a:off x="1505835" y="3987041"/>
            <a:ext cx="386514" cy="1871587"/>
          </a:xfrm>
          <a:custGeom>
            <a:avLst/>
            <a:gdLst/>
            <a:ahLst/>
            <a:cxnLst/>
            <a:rect l="l" t="t" r="r" b="b"/>
            <a:pathLst>
              <a:path w="301625" h="2438400">
                <a:moveTo>
                  <a:pt x="301373" y="2438393"/>
                </a:moveTo>
                <a:lnTo>
                  <a:pt x="261386" y="2437510"/>
                </a:lnTo>
                <a:lnTo>
                  <a:pt x="209301" y="2433236"/>
                </a:lnTo>
                <a:lnTo>
                  <a:pt x="170872" y="2426119"/>
                </a:lnTo>
                <a:lnTo>
                  <a:pt x="148973" y="1244593"/>
                </a:lnTo>
                <a:lnTo>
                  <a:pt x="147619" y="1241193"/>
                </a:lnTo>
                <a:lnTo>
                  <a:pt x="105456" y="1226821"/>
                </a:lnTo>
                <a:lnTo>
                  <a:pt x="58117" y="1221350"/>
                </a:lnTo>
                <a:lnTo>
                  <a:pt x="0" y="1219200"/>
                </a:lnTo>
                <a:lnTo>
                  <a:pt x="20057" y="1218962"/>
                </a:lnTo>
                <a:lnTo>
                  <a:pt x="75066" y="1215671"/>
                </a:lnTo>
                <a:lnTo>
                  <a:pt x="118160" y="1209162"/>
                </a:lnTo>
                <a:lnTo>
                  <a:pt x="148973" y="25393"/>
                </a:lnTo>
                <a:lnTo>
                  <a:pt x="150327" y="21993"/>
                </a:lnTo>
                <a:lnTo>
                  <a:pt x="192490" y="7621"/>
                </a:lnTo>
                <a:lnTo>
                  <a:pt x="239828" y="2150"/>
                </a:lnTo>
                <a:lnTo>
                  <a:pt x="277666" y="299"/>
                </a:lnTo>
                <a:lnTo>
                  <a:pt x="297946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61FB6239-E711-8043-984F-A03CA35D2BDA}"/>
              </a:ext>
            </a:extLst>
          </p:cNvPr>
          <p:cNvSpPr/>
          <p:nvPr/>
        </p:nvSpPr>
        <p:spPr>
          <a:xfrm>
            <a:off x="1465303" y="1673006"/>
            <a:ext cx="427046" cy="1230749"/>
          </a:xfrm>
          <a:custGeom>
            <a:avLst/>
            <a:gdLst/>
            <a:ahLst/>
            <a:cxnLst/>
            <a:rect l="l" t="t" r="r" b="b"/>
            <a:pathLst>
              <a:path w="301625" h="1833879">
                <a:moveTo>
                  <a:pt x="301373" y="1833555"/>
                </a:moveTo>
                <a:lnTo>
                  <a:pt x="261386" y="1832672"/>
                </a:lnTo>
                <a:lnTo>
                  <a:pt x="209301" y="1828398"/>
                </a:lnTo>
                <a:lnTo>
                  <a:pt x="170873" y="1821282"/>
                </a:lnTo>
                <a:lnTo>
                  <a:pt x="148973" y="942172"/>
                </a:lnTo>
                <a:lnTo>
                  <a:pt x="147619" y="938772"/>
                </a:lnTo>
                <a:lnTo>
                  <a:pt x="105456" y="924402"/>
                </a:lnTo>
                <a:lnTo>
                  <a:pt x="58118" y="918930"/>
                </a:lnTo>
                <a:lnTo>
                  <a:pt x="0" y="916781"/>
                </a:lnTo>
                <a:lnTo>
                  <a:pt x="20057" y="916543"/>
                </a:lnTo>
                <a:lnTo>
                  <a:pt x="75066" y="913252"/>
                </a:lnTo>
                <a:lnTo>
                  <a:pt x="118160" y="906744"/>
                </a:lnTo>
                <a:lnTo>
                  <a:pt x="148973" y="25391"/>
                </a:lnTo>
                <a:lnTo>
                  <a:pt x="150327" y="21991"/>
                </a:lnTo>
                <a:lnTo>
                  <a:pt x="192491" y="7621"/>
                </a:lnTo>
                <a:lnTo>
                  <a:pt x="239829" y="2149"/>
                </a:lnTo>
                <a:lnTo>
                  <a:pt x="277667" y="299"/>
                </a:lnTo>
                <a:lnTo>
                  <a:pt x="297947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2CCE71F8-68C3-B84E-A4C3-0E1D3A19AD78}"/>
              </a:ext>
            </a:extLst>
          </p:cNvPr>
          <p:cNvSpPr txBox="1"/>
          <p:nvPr/>
        </p:nvSpPr>
        <p:spPr>
          <a:xfrm>
            <a:off x="281631" y="2015522"/>
            <a:ext cx="1092835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stri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imm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339E312D-55AB-674C-8FE2-BC232F7260CC}"/>
              </a:ext>
            </a:extLst>
          </p:cNvPr>
          <p:cNvSpPr txBox="1"/>
          <p:nvPr/>
        </p:nvSpPr>
        <p:spPr>
          <a:xfrm>
            <a:off x="408948" y="4554136"/>
            <a:ext cx="838200" cy="53860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120991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8" y="1724643"/>
            <a:ext cx="11766783" cy="4769942"/>
          </a:xfrm>
        </p:spPr>
        <p:txBody>
          <a:bodyPr>
            <a:normAutofit fontScale="92500" lnSpcReduction="10000"/>
          </a:bodyPr>
          <a:lstStyle/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two variable names refer to the same object, they are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aliases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When we modify one variable, we are modifying the object it refers to, hence also modifying the second variable.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This is common source of error when working with </a:t>
            </a:r>
            <a:r>
              <a:rPr lang="en-US" spc="-1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objects.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D97458-1679-4640-9875-FB3E18AF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4" y="3188677"/>
            <a:ext cx="5137052" cy="2446215"/>
          </a:xfrm>
          <a:prstGeom prst="rect">
            <a:avLst/>
          </a:prstGeom>
        </p:spPr>
      </p:pic>
      <p:pic>
        <p:nvPicPr>
          <p:cNvPr id="7170" name="Picture 2" descr="Alias (TV series) - Wikipedia">
            <a:extLst>
              <a:ext uri="{FF2B5EF4-FFF2-40B4-BE49-F238E27FC236}">
                <a16:creationId xmlns:a16="http://schemas.microsoft.com/office/drawing/2014/main" id="{B4015493-563B-4345-B457-73A7C30A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4" y="3390704"/>
            <a:ext cx="2689274" cy="21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4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</a:t>
            </a:r>
          </a:p>
          <a:p>
            <a:endParaRPr lang="en-US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https://tinyurl.com/aps106alias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100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</a:t>
            </a:r>
            <a:r>
              <a:rPr lang="en-US" dirty="0">
                <a:solidFill>
                  <a:schemeClr val="accent6"/>
                </a:solidFill>
              </a:rPr>
              <a:t> 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2084467" y="1735797"/>
            <a:ext cx="772680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 =  [11, 12, 13, 14, 15, 16, 27]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 = lst1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lst1[-1] = 17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lst2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[11, 12, 13, 14, 15, 16, 17]</a:t>
            </a: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2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 id(lst1)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id(lst2)</a:t>
            </a:r>
          </a:p>
          <a:p>
            <a:pPr marL="12700"/>
            <a:r>
              <a:rPr lang="en-CA" sz="2200" spc="-5" dirty="0">
                <a:solidFill>
                  <a:srgbClr val="00FF00"/>
                </a:solidFill>
                <a:latin typeface="Courier New"/>
                <a:cs typeface="Courier New"/>
              </a:rPr>
              <a:t>49012568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58"/>
            <a:ext cx="10219337" cy="4769942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767715">
              <a:lnSpc>
                <a:spcPct val="100000"/>
              </a:lnSpc>
            </a:pPr>
            <a:r>
              <a:rPr lang="en-US" spc="-10" dirty="0">
                <a:latin typeface="Segoe UI" panose="020B0502040204020203" pitchFamily="34" charset="0"/>
                <a:cs typeface="Segoe UI" panose="020B0502040204020203" pitchFamily="34" charset="0"/>
              </a:rPr>
              <a:t>How can we copy lst1 into another list without aliasing?</a:t>
            </a:r>
          </a:p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5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667812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Copying Lists and 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2E84-FDBC-C54C-98C8-B89B9B89CD2E}"/>
              </a:ext>
            </a:extLst>
          </p:cNvPr>
          <p:cNvSpPr txBox="1"/>
          <p:nvPr/>
        </p:nvSpPr>
        <p:spPr>
          <a:xfrm>
            <a:off x="486508" y="2426017"/>
            <a:ext cx="772680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=  [0, 1, 2, 3]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endParaRPr lang="en-CA" sz="20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chemeClr val="accent1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list(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000" spc="-5" dirty="0" err="1">
                <a:solidFill>
                  <a:srgbClr val="FF00E9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 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chemeClr val="accent6"/>
                </a:solidFill>
                <a:latin typeface="Courier New"/>
                <a:cs typeface="Courier New"/>
              </a:rPr>
              <a:t>[:]</a:t>
            </a:r>
          </a:p>
          <a:p>
            <a:pPr marL="12700">
              <a:lnSpc>
                <a:spcPct val="100000"/>
              </a:lnSpc>
            </a:pPr>
            <a:endParaRPr lang="en-CA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000" dirty="0">
                <a:solidFill>
                  <a:srgbClr val="00FF00"/>
                </a:solidFill>
                <a:latin typeface="Courier New"/>
                <a:cs typeface="Courier New"/>
              </a:rPr>
              <a:t>&gt;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lst_a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lst_b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CA" sz="2000" spc="-5" dirty="0">
                <a:solidFill>
                  <a:srgbClr val="FF0000"/>
                </a:solidFill>
                <a:latin typeface="Courier New"/>
                <a:cs typeface="Courier New"/>
              </a:rPr>
              <a:t>39012510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lst_c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chemeClr val="accent2"/>
                </a:solidFill>
                <a:latin typeface="Courier New"/>
                <a:cs typeface="Courier New"/>
              </a:rPr>
              <a:t>54514112</a:t>
            </a:r>
          </a:p>
          <a:p>
            <a:pPr marL="12700"/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id(</a:t>
            </a:r>
            <a:r>
              <a:rPr lang="en-CA" sz="2000" spc="-5" dirty="0" err="1">
                <a:solidFill>
                  <a:srgbClr val="00FF00"/>
                </a:solidFill>
                <a:latin typeface="Courier New"/>
                <a:cs typeface="Courier New"/>
              </a:rPr>
              <a:t>lst_d</a:t>
            </a:r>
            <a:r>
              <a:rPr lang="en-CA" sz="2000" spc="-5" dirty="0">
                <a:solidFill>
                  <a:srgbClr val="00FF00"/>
                </a:solidFill>
                <a:latin typeface="Courier New"/>
                <a:cs typeface="Courier New"/>
              </a:rPr>
              <a:t>)</a:t>
            </a:r>
          </a:p>
          <a:p>
            <a:pPr marL="12700"/>
            <a:r>
              <a:rPr lang="en-CA" sz="2000" spc="-5" dirty="0">
                <a:solidFill>
                  <a:srgbClr val="FF00E9"/>
                </a:solidFill>
                <a:latin typeface="Courier New"/>
                <a:cs typeface="Courier New"/>
              </a:rPr>
              <a:t>24514139</a:t>
            </a:r>
          </a:p>
          <a:p>
            <a:pPr marL="12700">
              <a:lnSpc>
                <a:spcPct val="100000"/>
              </a:lnSpc>
            </a:pPr>
            <a:endParaRPr lang="en-CA" sz="22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609F4-6FEB-2A4F-887C-28901F2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83662"/>
            <a:ext cx="10219337" cy="1042355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simple ways to copy lists:</a:t>
            </a:r>
          </a:p>
          <a:p>
            <a:pPr lvl="1"/>
            <a:r>
              <a:rPr lang="en-US" sz="2000" dirty="0"/>
              <a:t>Using the 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list( ) </a:t>
            </a:r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Completely slice the list </a:t>
            </a:r>
            <a:r>
              <a:rPr lang="en-US" sz="2000" dirty="0">
                <a:solidFill>
                  <a:schemeClr val="accent6"/>
                </a:solidFill>
                <a:latin typeface="Courier" pitchFamily="2" charset="0"/>
              </a:rPr>
              <a:t>[:]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9EBEB-90E7-8140-9E3E-E025BF0D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2" y="1383662"/>
            <a:ext cx="491617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CAB457-17B5-4643-9825-17D69660D5B8}"/>
              </a:ext>
            </a:extLst>
          </p:cNvPr>
          <p:cNvSpPr/>
          <p:nvPr/>
        </p:nvSpPr>
        <p:spPr>
          <a:xfrm>
            <a:off x="6639951" y="2053883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10E57-6169-9E45-AF31-A6F69413552D}"/>
              </a:ext>
            </a:extLst>
          </p:cNvPr>
          <p:cNvSpPr/>
          <p:nvPr/>
        </p:nvSpPr>
        <p:spPr>
          <a:xfrm>
            <a:off x="6639951" y="3063166"/>
            <a:ext cx="703384" cy="386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14EC7-1460-8746-BE98-EFB876D01678}"/>
              </a:ext>
            </a:extLst>
          </p:cNvPr>
          <p:cNvSpPr/>
          <p:nvPr/>
        </p:nvSpPr>
        <p:spPr>
          <a:xfrm>
            <a:off x="6649329" y="4092525"/>
            <a:ext cx="703384" cy="3862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90637-1303-3244-A7EE-940F8D37DF05}"/>
              </a:ext>
            </a:extLst>
          </p:cNvPr>
          <p:cNvSpPr/>
          <p:nvPr/>
        </p:nvSpPr>
        <p:spPr>
          <a:xfrm>
            <a:off x="6649329" y="5515882"/>
            <a:ext cx="703384" cy="386202"/>
          </a:xfrm>
          <a:prstGeom prst="rect">
            <a:avLst/>
          </a:prstGeom>
          <a:noFill/>
          <a:ln w="57150">
            <a:solidFill>
              <a:srgbClr val="FF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1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930-05E6-C844-87AE-E283724B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</a:t>
            </a:r>
            <a:r>
              <a:rPr lang="en-US" dirty="0">
                <a:solidFill>
                  <a:schemeClr val="accent6"/>
                </a:solidFill>
              </a:rPr>
              <a:t>Aliasing</a:t>
            </a:r>
            <a:r>
              <a:rPr lang="en-US" dirty="0"/>
              <a:t> Example (with Visualizer)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59D7-9968-3945-AD37-25CB07F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1825623"/>
            <a:ext cx="9852378" cy="4101043"/>
          </a:xfrm>
        </p:spPr>
        <p:txBody>
          <a:bodyPr>
            <a:normAutofit/>
          </a:bodyPr>
          <a:lstStyle/>
          <a:p>
            <a:pPr marL="12700" marR="767715">
              <a:lnSpc>
                <a:spcPct val="100000"/>
              </a:lnSpc>
            </a:pPr>
            <a:endParaRPr lang="en-US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D9B71-142D-C146-81F9-99870E23C6BC}"/>
              </a:ext>
            </a:extLst>
          </p:cNvPr>
          <p:cNvSpPr txBox="1"/>
          <p:nvPr/>
        </p:nvSpPr>
        <p:spPr>
          <a:xfrm>
            <a:off x="838200" y="1825623"/>
            <a:ext cx="8863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Permalink: </a:t>
            </a:r>
          </a:p>
          <a:p>
            <a:endParaRPr lang="en-US" u="sng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chemeClr val="accent6"/>
                </a:solidFill>
              </a:rPr>
              <a:t>https://</a:t>
            </a:r>
            <a:r>
              <a:rPr lang="en-US" u="sng" dirty="0" err="1">
                <a:solidFill>
                  <a:schemeClr val="accent6"/>
                </a:solidFill>
              </a:rPr>
              <a:t>tinyurl.com</a:t>
            </a:r>
            <a:r>
              <a:rPr lang="en-US" u="sng" dirty="0">
                <a:solidFill>
                  <a:schemeClr val="accent6"/>
                </a:solidFill>
              </a:rPr>
              <a:t>/aps106alias2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2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  <a:p>
            <a:pPr lvl="1"/>
            <a:r>
              <a:rPr lang="en-CA" dirty="0"/>
              <a:t>List mutability</a:t>
            </a:r>
          </a:p>
          <a:p>
            <a:pPr lvl="1"/>
            <a:r>
              <a:rPr lang="en-CA" dirty="0"/>
              <a:t>Aliasing</a:t>
            </a:r>
          </a:p>
          <a:p>
            <a:pPr lvl="1"/>
            <a:r>
              <a:rPr lang="en-CA" dirty="0"/>
              <a:t>Copying lists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Mutability and Aliasing</a:t>
            </a:r>
          </a:p>
        </p:txBody>
      </p:sp>
    </p:spTree>
    <p:extLst>
      <p:ext uri="{BB962C8B-B14F-4D97-AF65-F5344CB8AC3E}">
        <p14:creationId xmlns:p14="http://schemas.microsoft.com/office/powerpoint/2010/main" val="43215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21B3-1EEF-8D43-9DBD-8E8CAFAD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17B0-B365-F041-A4BD-A031C572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1663064"/>
            <a:ext cx="10515600" cy="4835479"/>
          </a:xfrm>
        </p:spPr>
        <p:txBody>
          <a:bodyPr/>
          <a:lstStyle/>
          <a:p>
            <a:pPr marL="469900" marR="69215" indent="-457200">
              <a:lnSpc>
                <a:spcPts val="3329"/>
              </a:lnSpc>
              <a:tabLst>
                <a:tab pos="469900" algn="l"/>
              </a:tabLst>
            </a:pP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era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25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yt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hon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bu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il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ct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app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 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sts,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cl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ud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5080" lvl="1" indent="-342900">
              <a:lnSpc>
                <a:spcPct val="105300"/>
              </a:lnSpc>
              <a:spcBef>
                <a:spcPts val="1980"/>
              </a:spcBef>
              <a:tabLst>
                <a:tab pos="755650" algn="l"/>
              </a:tabLst>
            </a:pPr>
            <a:r>
              <a:rPr lang="en-CA" spc="-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leng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12800" marR="7004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min(list)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smalle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903605" lvl="1" indent="-342900">
              <a:lnSpc>
                <a:spcPct val="105300"/>
              </a:lnSpc>
              <a:spcBef>
                <a:spcPts val="265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max(list)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large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ement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5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2800" marR="1243330" lvl="1" indent="-342900">
              <a:lnSpc>
                <a:spcPct val="106500"/>
              </a:lnSpc>
              <a:spcBef>
                <a:spcPts val="229"/>
              </a:spcBef>
              <a:tabLst>
                <a:tab pos="755650" algn="l"/>
              </a:tabLst>
            </a:pPr>
            <a:r>
              <a:rPr lang="en-CA" spc="-5" dirty="0">
                <a:solidFill>
                  <a:srgbClr val="00FF00"/>
                </a:solidFill>
                <a:latin typeface="Courier New"/>
                <a:cs typeface="Courier New"/>
              </a:rPr>
              <a:t>sum(list) </a:t>
            </a:r>
            <a:r>
              <a:rPr lang="en-CA" spc="-10" dirty="0">
                <a:latin typeface="Arial"/>
                <a:cs typeface="Arial"/>
              </a:rPr>
              <a:t>: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urn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elemen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(li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CA" spc="-15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ems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mu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st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en-CA" spc="-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numeric)</a:t>
            </a:r>
            <a:r>
              <a:rPr lang="en-CA" spc="-1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942A-7175-DD4F-A0EB-A652616B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 anchor="ctr">
            <a:normAutofit/>
          </a:bodyPr>
          <a:lstStyle/>
          <a:p>
            <a:r>
              <a:rPr lang="en-US" sz="4100" dirty="0"/>
              <a:t>Midterm</a:t>
            </a:r>
          </a:p>
        </p:txBody>
      </p:sp>
      <p:pic>
        <p:nvPicPr>
          <p:cNvPr id="5" name="Picture 4" descr="A graph with numbers and a triangle&#10;&#10;Description automatically generated with medium confidence">
            <a:extLst>
              <a:ext uri="{FF2B5EF4-FFF2-40B4-BE49-F238E27FC236}">
                <a16:creationId xmlns:a16="http://schemas.microsoft.com/office/drawing/2014/main" id="{6A751110-F32E-F450-65A3-A6C04207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944"/>
            <a:ext cx="10515600" cy="4442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224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objects and just like other objects,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type has associated methods that are only valid for lists</a:t>
            </a:r>
          </a:p>
          <a:p>
            <a:r>
              <a:rPr lang="en-US" dirty="0"/>
              <a:t>Recall you can find out which methods are associated with objects using the built-in function </a:t>
            </a:r>
            <a:r>
              <a:rPr lang="en-US" dirty="0" err="1">
                <a:solidFill>
                  <a:srgbClr val="00B0F0"/>
                </a:solidFill>
              </a:rPr>
              <a:t>dir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1031837" y="3874396"/>
            <a:ext cx="9109365" cy="256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(list)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['__add__', '__class__',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class_getitem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'__contains__',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delitem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dir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'__doc__', '__eq__', '__format__',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getattribute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gt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'__hash__',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iadd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init_subclass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iter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'__le__',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len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lt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'__ne__', '__new__', '__reduce__',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reduce_ex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repr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'__reversed__',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rmul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setattr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setitem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sizeof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'__str__', '__</a:t>
            </a:r>
            <a:r>
              <a:rPr lang="en-CA" sz="2400" spc="-15" dirty="0" err="1">
                <a:solidFill>
                  <a:srgbClr val="00FF00"/>
                </a:solidFill>
                <a:latin typeface="Courier New"/>
                <a:cs typeface="Courier New"/>
              </a:rPr>
              <a:t>subclasshook</a:t>
            </a:r>
            <a:r>
              <a:rPr lang="en-CA" sz="2400" spc="-15" dirty="0">
                <a:solidFill>
                  <a:srgbClr val="00FF00"/>
                </a:solidFill>
                <a:latin typeface="Courier New"/>
                <a:cs typeface="Courier New"/>
              </a:rPr>
              <a:t>__', 'append', 'clear', 'copy', 'count', 'extend', 'index', 'insert', 'pop', 'remove', 'reverse', 'sort']</a:t>
            </a:r>
          </a:p>
        </p:txBody>
      </p:sp>
    </p:spTree>
    <p:extLst>
      <p:ext uri="{BB962C8B-B14F-4D97-AF65-F5344CB8AC3E}">
        <p14:creationId xmlns:p14="http://schemas.microsoft.com/office/powerpoint/2010/main" val="3930113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Items to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763278"/>
            <a:ext cx="11267536" cy="4835479"/>
          </a:xfrm>
        </p:spPr>
        <p:txBody>
          <a:bodyPr/>
          <a:lstStyle/>
          <a:p>
            <a:r>
              <a:rPr lang="en-US" dirty="0"/>
              <a:t>To add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append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add a </a:t>
            </a:r>
            <a:r>
              <a:rPr lang="en-US" dirty="0">
                <a:solidFill>
                  <a:srgbClr val="FF00E9"/>
                </a:solidFill>
              </a:rPr>
              <a:t>list</a:t>
            </a:r>
            <a:r>
              <a:rPr lang="en-US" dirty="0"/>
              <a:t> to the end of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extend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7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colours.append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('brown’)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'brown']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851C5-44A3-264E-A334-F71C1F2213A0}"/>
              </a:ext>
            </a:extLst>
          </p:cNvPr>
          <p:cNvSpPr txBox="1">
            <a:spLocks/>
          </p:cNvSpPr>
          <p:nvPr/>
        </p:nvSpPr>
        <p:spPr>
          <a:xfrm>
            <a:off x="595744" y="4945189"/>
            <a:ext cx="9109365" cy="165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colours.extend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([‘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pink’,‘green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’])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>
                <a:solidFill>
                  <a:srgbClr val="00FF00"/>
                </a:solidFill>
                <a:latin typeface="Courier New"/>
                <a:cs typeface="Courier New"/>
              </a:rPr>
              <a:t>'yellow',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‘pink’, ‘green’]</a:t>
            </a: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9539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Items from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remove an </a:t>
            </a:r>
            <a:r>
              <a:rPr lang="en-US" dirty="0">
                <a:solidFill>
                  <a:srgbClr val="FF00E9"/>
                </a:solidFill>
              </a:rPr>
              <a:t>object</a:t>
            </a:r>
            <a:r>
              <a:rPr lang="en-US" dirty="0"/>
              <a:t> from a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, use the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 method </a:t>
            </a:r>
            <a:r>
              <a:rPr lang="en-US" dirty="0">
                <a:solidFill>
                  <a:schemeClr val="accent1"/>
                </a:solidFill>
              </a:rPr>
              <a:t>remove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write it so there’s no error?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378106"/>
            <a:ext cx="1075805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(‘yellow’)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&gt;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colours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‘pink’]</a:t>
            </a:r>
          </a:p>
          <a:p>
            <a:pPr marL="772794" indent="0">
              <a:lnSpc>
                <a:spcPct val="100000"/>
              </a:lnSpc>
              <a:buNone/>
            </a:pPr>
            <a:endParaRPr lang="en-CA" sz="2400" spc="-5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&gt;&gt;&gt;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FF0000"/>
                </a:solidFill>
                <a:latin typeface="Courier New"/>
                <a:cs typeface="Courier New"/>
              </a:rPr>
              <a:t>Traceback (most recent call last):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builtins.ValueError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: </a:t>
            </a:r>
            <a:r>
              <a:rPr lang="en-CA" sz="2400" dirty="0" err="1">
                <a:solidFill>
                  <a:srgbClr val="FF0000"/>
                </a:solidFill>
                <a:latin typeface="Courier New"/>
                <a:cs typeface="Courier New"/>
              </a:rPr>
              <a:t>list.remove</a:t>
            </a:r>
            <a:r>
              <a:rPr lang="en-CA" sz="2400" dirty="0">
                <a:solidFill>
                  <a:srgbClr val="FF0000"/>
                </a:solidFill>
                <a:latin typeface="Courier New"/>
                <a:cs typeface="Courier New"/>
              </a:rPr>
              <a:t>(x): x not in list</a:t>
            </a:r>
          </a:p>
        </p:txBody>
      </p:sp>
    </p:spTree>
    <p:extLst>
      <p:ext uri="{BB962C8B-B14F-4D97-AF65-F5344CB8AC3E}">
        <p14:creationId xmlns:p14="http://schemas.microsoft.com/office/powerpoint/2010/main" val="191331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61A-E17B-D441-9A47-659DE5D9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something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my </a:t>
            </a:r>
            <a:r>
              <a:rPr lang="en-US" dirty="0">
                <a:solidFill>
                  <a:schemeClr val="accent6"/>
                </a:solidFill>
              </a:rPr>
              <a:t>list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B960-1118-4C42-8919-04D0AD72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9" y="1846405"/>
            <a:ext cx="11267536" cy="501159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in</a:t>
            </a:r>
            <a:r>
              <a:rPr lang="en-US" dirty="0"/>
              <a:t> operator can be used on lists too!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8BD85-6339-D54E-9A75-9A7956CAAE6D}"/>
              </a:ext>
            </a:extLst>
          </p:cNvPr>
          <p:cNvSpPr txBox="1">
            <a:spLocks/>
          </p:cNvSpPr>
          <p:nvPr/>
        </p:nvSpPr>
        <p:spPr>
          <a:xfrm>
            <a:off x="595745" y="2710615"/>
            <a:ext cx="9109365" cy="375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colour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s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['blue'</a:t>
            </a:r>
            <a: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  <a:t>, 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'yellow’, ‘pink’]</a:t>
            </a:r>
            <a:br>
              <a:rPr lang="en-CA" sz="2400" dirty="0">
                <a:solidFill>
                  <a:srgbClr val="00FF00"/>
                </a:solidFill>
                <a:latin typeface="Courier New"/>
                <a:cs typeface="Courier New"/>
              </a:rPr>
            </a:br>
            <a:endParaRPr lang="en-CA" sz="2400" dirty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if ‘red’ in colours:</a:t>
            </a:r>
          </a:p>
          <a:p>
            <a:pPr marL="772794" indent="0">
              <a:lnSpc>
                <a:spcPct val="100000"/>
              </a:lnSpc>
              <a:buNone/>
            </a:pP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    </a:t>
            </a:r>
            <a:r>
              <a:rPr lang="en-CA" sz="2400" spc="-5" dirty="0" err="1">
                <a:solidFill>
                  <a:srgbClr val="00FF00"/>
                </a:solidFill>
                <a:latin typeface="Courier New"/>
                <a:cs typeface="Courier New"/>
              </a:rPr>
              <a:t>colours.remove</a:t>
            </a:r>
            <a:r>
              <a:rPr lang="en-CA" sz="2400" spc="-5" dirty="0">
                <a:solidFill>
                  <a:srgbClr val="00FF00"/>
                </a:solidFill>
                <a:latin typeface="Courier New"/>
                <a:cs typeface="Courier New"/>
              </a:rPr>
              <a:t>(‘red’)</a:t>
            </a:r>
          </a:p>
        </p:txBody>
      </p:sp>
    </p:spTree>
    <p:extLst>
      <p:ext uri="{BB962C8B-B14F-4D97-AF65-F5344CB8AC3E}">
        <p14:creationId xmlns:p14="http://schemas.microsoft.com/office/powerpoint/2010/main" val="2435170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E942-D48A-CF4F-BAD4-22FE8605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DF1E-F240-BC41-B313-3625DDE1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532292"/>
            <a:ext cx="7025986" cy="4835479"/>
          </a:xfrm>
        </p:spPr>
        <p:txBody>
          <a:bodyPr>
            <a:normAutofit/>
          </a:bodyPr>
          <a:lstStyle/>
          <a:p>
            <a:r>
              <a:rPr lang="en-CA" dirty="0"/>
              <a:t>Let’s take a look at how this works in Python!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BD5FBCF-8C94-E44C-BBC9-C128207E6FA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List Methods</a:t>
            </a:r>
          </a:p>
        </p:txBody>
      </p:sp>
    </p:spTree>
    <p:extLst>
      <p:ext uri="{BB962C8B-B14F-4D97-AF65-F5344CB8AC3E}">
        <p14:creationId xmlns:p14="http://schemas.microsoft.com/office/powerpoint/2010/main" val="1133066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A468D-C8E3-2242-AF5E-7C1F99C9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58C-45D5-572E-0EEC-72996D71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Mentimeter</a:t>
            </a:r>
            <a:r>
              <a:rPr lang="en-CA" dirty="0"/>
              <a:t> 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314-AD7C-71E9-AC7C-5394B0F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u="none" strike="noStrike" dirty="0">
                <a:effectLst/>
                <a:latin typeface="MentiText"/>
              </a:rPr>
              <a:t>Jo</a:t>
            </a:r>
            <a:r>
              <a:rPr lang="en-CA" b="1" dirty="0">
                <a:latin typeface="MentiText"/>
              </a:rPr>
              <a:t>in at </a:t>
            </a:r>
            <a:r>
              <a:rPr lang="en-CA" b="1" dirty="0">
                <a:solidFill>
                  <a:srgbClr val="00FF00"/>
                </a:solidFill>
                <a:latin typeface="Menti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CA" b="1" dirty="0">
                <a:latin typeface="MentiText"/>
              </a:rPr>
              <a:t>:</a:t>
            </a:r>
          </a:p>
          <a:p>
            <a:pPr lvl="1"/>
            <a:r>
              <a:rPr lang="en-CA" sz="2800" b="1" i="0" u="none" strike="noStrike" dirty="0">
                <a:effectLst/>
                <a:latin typeface="MentiText"/>
              </a:rPr>
              <a:t>Code: </a:t>
            </a:r>
            <a:r>
              <a:rPr lang="en-CA" sz="2800" b="1" i="0" u="none" strike="noStrike" dirty="0">
                <a:solidFill>
                  <a:srgbClr val="FFFF00"/>
                </a:solidFill>
                <a:effectLst/>
                <a:latin typeface="MentiText"/>
              </a:rPr>
              <a:t>9952 2951</a:t>
            </a:r>
            <a:endParaRPr lang="en-GB" b="1" i="0" u="none" strike="noStrike" dirty="0">
              <a:solidFill>
                <a:srgbClr val="FFFF00"/>
              </a:solidFill>
              <a:effectLst/>
              <a:latin typeface="MentiText"/>
            </a:endParaRPr>
          </a:p>
          <a:p>
            <a:r>
              <a:rPr lang="en-GB" b="1" dirty="0">
                <a:latin typeface="MentiText"/>
              </a:rPr>
              <a:t>Link</a:t>
            </a:r>
            <a:r>
              <a:rPr lang="en-GB" b="0" i="0" u="none" strike="noStrike" dirty="0">
                <a:effectLst/>
                <a:latin typeface="MentiText"/>
              </a:rPr>
              <a:t> 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CA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https://www.menti.com/bl6ghq8f59mk</a:t>
            </a:r>
            <a:r>
              <a:rPr lang="en-CA" dirty="0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1030" name="Picture 6" descr="Check Point Vector Images (over 9,600)">
            <a:extLst>
              <a:ext uri="{FF2B5EF4-FFF2-40B4-BE49-F238E27FC236}">
                <a16:creationId xmlns:a16="http://schemas.microsoft.com/office/drawing/2014/main" id="{73300366-357E-D433-C563-B7C82FF6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175">
                        <a14:foregroundMark x1="5464" y1="27200" x2="5464" y2="59600"/>
                        <a14:foregroundMark x1="5464" y1="59600" x2="7650" y2="69200"/>
                        <a14:foregroundMark x1="94171" y1="24400" x2="94171" y2="62000"/>
                        <a14:foregroundMark x1="95082" y1="76400" x2="96175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64" y="503401"/>
            <a:ext cx="3866106" cy="17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1AD176-7D1F-3340-2E1B-F30E70578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68" y="1957107"/>
            <a:ext cx="4625298" cy="46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Lists: indexing and slicing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5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5.1.1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072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D0833B-7D0D-B5A6-0009-79DEDB809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351646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C61F-1501-564C-BE3A-CF99110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6" name="Content Placeholder 5" descr="A graph with green lines and a green line&#10;&#10;Description automatically generated with medium confidence">
            <a:extLst>
              <a:ext uri="{FF2B5EF4-FFF2-40B4-BE49-F238E27FC236}">
                <a16:creationId xmlns:a16="http://schemas.microsoft.com/office/drawing/2014/main" id="{B19B2EEC-860A-4226-FA91-D138EAEEC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269"/>
            <a:ext cx="10515600" cy="3671307"/>
          </a:xfrm>
        </p:spPr>
      </p:pic>
    </p:spTree>
    <p:extLst>
      <p:ext uri="{BB962C8B-B14F-4D97-AF65-F5344CB8AC3E}">
        <p14:creationId xmlns:p14="http://schemas.microsoft.com/office/powerpoint/2010/main" val="235150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52CA-A104-064A-8BB6-56124A7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 anchor="ctr">
            <a:normAutofit/>
          </a:bodyPr>
          <a:lstStyle/>
          <a:p>
            <a:r>
              <a:rPr lang="en-US" sz="4100"/>
              <a:t>Question 2</a:t>
            </a:r>
          </a:p>
        </p:txBody>
      </p:sp>
      <p:pic>
        <p:nvPicPr>
          <p:cNvPr id="7" name="Picture 6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61D48120-6303-3D8B-FBA9-8BBBD47B4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5654"/>
            <a:ext cx="10515600" cy="4495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44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3a</a:t>
            </a:r>
          </a:p>
        </p:txBody>
      </p:sp>
      <p:pic>
        <p:nvPicPr>
          <p:cNvPr id="7" name="Content Placeholder 6" descr="A graph with blue bars&#10;&#10;Description automatically generated">
            <a:extLst>
              <a:ext uri="{FF2B5EF4-FFF2-40B4-BE49-F238E27FC236}">
                <a16:creationId xmlns:a16="http://schemas.microsoft.com/office/drawing/2014/main" id="{388CBD11-2552-BAF1-A7AA-776483FC9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3578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1053-62A0-874F-800A-7DEC6985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3a</a:t>
            </a:r>
          </a:p>
        </p:txBody>
      </p:sp>
      <p:pic>
        <p:nvPicPr>
          <p:cNvPr id="6" name="Content Placeholder 5" descr="A graph with blue bars&#10;&#10;Description automatically generated">
            <a:extLst>
              <a:ext uri="{FF2B5EF4-FFF2-40B4-BE49-F238E27FC236}">
                <a16:creationId xmlns:a16="http://schemas.microsoft.com/office/drawing/2014/main" id="{6AD835E9-CC38-0808-C844-9D078BCCF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71"/>
            <a:ext cx="10515600" cy="4505232"/>
          </a:xfrm>
        </p:spPr>
      </p:pic>
    </p:spTree>
    <p:extLst>
      <p:ext uri="{BB962C8B-B14F-4D97-AF65-F5344CB8AC3E}">
        <p14:creationId xmlns:p14="http://schemas.microsoft.com/office/powerpoint/2010/main" val="109901487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23760</TotalTime>
  <Words>2028</Words>
  <Application>Microsoft Macintosh PowerPoint</Application>
  <PresentationFormat>Widescreen</PresentationFormat>
  <Paragraphs>368</Paragraphs>
  <Slides>46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</vt:lpstr>
      <vt:lpstr>Courier New</vt:lpstr>
      <vt:lpstr>MentiText</vt:lpstr>
      <vt:lpstr>Segoe UI</vt:lpstr>
      <vt:lpstr>Wingdings</vt:lpstr>
      <vt:lpstr>APS106_PPTX_Theme</vt:lpstr>
      <vt:lpstr>Lists: indexing and slicing.</vt:lpstr>
      <vt:lpstr>What You Will Learn Today</vt:lpstr>
      <vt:lpstr>But First! The Midterm…</vt:lpstr>
      <vt:lpstr>Midterm</vt:lpstr>
      <vt:lpstr>Question 1</vt:lpstr>
      <vt:lpstr>Question 1</vt:lpstr>
      <vt:lpstr>Question 2</vt:lpstr>
      <vt:lpstr>Question 3a</vt:lpstr>
      <vt:lpstr>Question 3a</vt:lpstr>
      <vt:lpstr>Question 4a</vt:lpstr>
      <vt:lpstr>Question 4b</vt:lpstr>
      <vt:lpstr>Question 5a</vt:lpstr>
      <vt:lpstr>Question 5b (WINTER 2024)</vt:lpstr>
      <vt:lpstr>Question 5b</vt:lpstr>
      <vt:lpstr>The good news about failure is it’s temporary. The bad news about success is it’s temporary.</vt:lpstr>
      <vt:lpstr>Common Mistakes</vt:lpstr>
      <vt:lpstr>Common Mistakes</vt:lpstr>
      <vt:lpstr>Coffee Break with Ben/Craig/Behrang!</vt:lpstr>
      <vt:lpstr>Trust peers who have been through it before!</vt:lpstr>
      <vt:lpstr>PowerPoint Presentation</vt:lpstr>
      <vt:lpstr>Motivation</vt:lpstr>
      <vt:lpstr>Motivation</vt:lpstr>
      <vt:lpstr>One way: Tables or Lists!</vt:lpstr>
      <vt:lpstr>Data Structures!</vt:lpstr>
      <vt:lpstr>Type: List</vt:lpstr>
      <vt:lpstr>List Elements</vt:lpstr>
      <vt:lpstr>List Operations (Indexing and Slicing)</vt:lpstr>
      <vt:lpstr>Nested Lists</vt:lpstr>
      <vt:lpstr>Nested Lists Example</vt:lpstr>
      <vt:lpstr>Let’s Code!</vt:lpstr>
      <vt:lpstr>List Mutability</vt:lpstr>
      <vt:lpstr>List Mutability Example</vt:lpstr>
      <vt:lpstr>Aliasing</vt:lpstr>
      <vt:lpstr>Aliasing Example (with Visualizer)</vt:lpstr>
      <vt:lpstr>Avoiding Aliasing</vt:lpstr>
      <vt:lpstr>Copying Lists and Avoiding Aliasing</vt:lpstr>
      <vt:lpstr>Avoiding Aliasing Example (with Visualizer)</vt:lpstr>
      <vt:lpstr>Let’s Code!</vt:lpstr>
      <vt:lpstr>Built-in Functions</vt:lpstr>
      <vt:lpstr>List Methods</vt:lpstr>
      <vt:lpstr>Adding Items to a List</vt:lpstr>
      <vt:lpstr>Removing Items from a List</vt:lpstr>
      <vt:lpstr>Is something in my list?</vt:lpstr>
      <vt:lpstr>Let’s Code!</vt:lpstr>
      <vt:lpstr>Mentimeter Checkpoint</vt:lpstr>
      <vt:lpstr>Lists: indexing and slicing.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Ben Kinsella</cp:lastModifiedBy>
  <cp:revision>167</cp:revision>
  <dcterms:created xsi:type="dcterms:W3CDTF">2021-11-03T00:49:37Z</dcterms:created>
  <dcterms:modified xsi:type="dcterms:W3CDTF">2024-06-04T12:51:35Z</dcterms:modified>
</cp:coreProperties>
</file>